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6" r:id="rId5"/>
    <p:sldId id="257" r:id="rId6"/>
    <p:sldId id="258" r:id="rId7"/>
    <p:sldId id="261" r:id="rId8"/>
    <p:sldId id="262" r:id="rId9"/>
    <p:sldId id="263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64" r:id="rId2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57" autoAdjust="0"/>
  </p:normalViewPr>
  <p:slideViewPr>
    <p:cSldViewPr snapToGrid="0">
      <p:cViewPr varScale="1">
        <p:scale>
          <a:sx n="61" d="100"/>
          <a:sy n="61" d="100"/>
        </p:scale>
        <p:origin x="42" y="2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9" d="100"/>
          <a:sy n="89" d="100"/>
        </p:scale>
        <p:origin x="300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60CCD18-55E0-41B3-9DC7-739DEE0AD340}" type="datetime1">
              <a:rPr lang="ru-RU" smtClean="0"/>
              <a:t>22.05.2023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1D13D6A-DFDD-4B27-9F53-83C0CD9331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96332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2E95664-4811-4F2E-9C58-5236E9ABD6FD}" type="datetime1">
              <a:rPr lang="ru-RU" noProof="0" smtClean="0"/>
              <a:t>22.05.2023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A1D7B6F-E65C-42E7-86A5-0A01C6C95227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954326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156126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10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120748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11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559325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265457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815143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962656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15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1588229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286173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17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654941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18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89575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239729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78132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94656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5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68249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45230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7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63050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8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07004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A1D7B6F-E65C-42E7-86A5-0A01C6C95227}" type="slidenum">
              <a:rPr lang="ru-RU" noProof="0" smtClean="0"/>
              <a:t>9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23943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ЩЕЛКНИТЕ, ЧТОБЫ ИЗМЕНИТЬ ОБРАЗЕЦ</a:t>
            </a:r>
          </a:p>
        </p:txBody>
      </p:sp>
      <p:sp>
        <p:nvSpPr>
          <p:cNvPr id="42" name="Рисунок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rtlCol="0"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45" name="Текст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 rtlCol="0"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МЕСЯЦ</a:t>
            </a:r>
            <a:br>
              <a:rPr lang="ru-RU" noProof="0"/>
            </a:br>
            <a:r>
              <a:rPr lang="ru-RU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771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афический объект 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9" name="Полилиния: Фигура 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 rtlCol="0"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grpSp>
        <p:nvGrpSpPr>
          <p:cNvPr id="23" name="Графический объект 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0" name="Рисунок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6498" y="4052877"/>
            <a:ext cx="3689627" cy="642938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61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rtlCol="0"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5570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 rtlCol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/>
            </a:p>
          </p:txBody>
        </p:sp>
      </p:grpSp>
      <p:sp>
        <p:nvSpPr>
          <p:cNvPr id="21" name="Текст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1075" y="3345999"/>
            <a:ext cx="7319700" cy="1500187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04643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9144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6085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6085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1366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689"/>
            <a:ext cx="5157787" cy="562385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8097"/>
            <a:ext cx="5157787" cy="3184634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9" name="Текст 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689"/>
            <a:ext cx="5183188" cy="562385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0" name="Объект 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7"/>
            <a:ext cx="5183188" cy="3184634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1523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347788"/>
            <a:ext cx="6172200" cy="4330539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9" name="Текст 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980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183188" y="1347788"/>
            <a:ext cx="6172200" cy="4330539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Текст 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8724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4023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val="2922855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 rtlCol="0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</p:spTree>
    <p:extLst>
      <p:ext uri="{BB962C8B-B14F-4D97-AF65-F5344CB8AC3E}">
        <p14:creationId xmlns:p14="http://schemas.microsoft.com/office/powerpoint/2010/main" val="365204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ручну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рафический объект 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26" name="Текст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863" y="2088090"/>
            <a:ext cx="3103110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9603" y="2088090"/>
            <a:ext cx="2243918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7" name="Текст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 rtlCol="0"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5716" y="2105869"/>
            <a:ext cx="2959116" cy="800100"/>
          </a:xfrm>
        </p:spPr>
        <p:txBody>
          <a:bodyPr rtlCol="0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723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348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5" name="Текст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4793" y="2943573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6" name="Текст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6955" y="2942030"/>
            <a:ext cx="3517877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8" name="Текст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722" y="5607548"/>
            <a:ext cx="3397251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9" name="Текст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2" y="4909834"/>
            <a:ext cx="1698625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0" name="Текст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0713" y="4909834"/>
            <a:ext cx="2692939" cy="800100"/>
          </a:xfrm>
        </p:spPr>
        <p:txBody>
          <a:bodyPr rtlCol="0"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5" name="Рисунок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891723" y="3816446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6" name="Рисунок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2590348" y="3816446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7" name="Рисунок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794793" y="3816446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8" name="Рисунок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876955" y="3864572"/>
            <a:ext cx="1481328" cy="75895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</p:spTree>
    <p:extLst>
      <p:ext uri="{BB962C8B-B14F-4D97-AF65-F5344CB8AC3E}">
        <p14:creationId xmlns:p14="http://schemas.microsoft.com/office/powerpoint/2010/main" val="24644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афический объект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rtlCol="0"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grpSp>
        <p:nvGrpSpPr>
          <p:cNvPr id="19" name="Графический объект 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1" name="Полилиния: Фигура 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2" name="Полилиния: фигура 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265814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афический объект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5" name="Дата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Графический объект 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2" name="Графический объект 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2841" y="3401290"/>
            <a:ext cx="4347933" cy="693295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2841" y="4200309"/>
            <a:ext cx="4347933" cy="1408743"/>
          </a:xfrm>
        </p:spPr>
        <p:txBody>
          <a:bodyPr rtlCol="0"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grpSp>
        <p:nvGrpSpPr>
          <p:cNvPr id="22" name="Графический объект 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Полилиния: Фигура 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7" name="Рисунок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42142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афический объект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Полилиния: Фигура 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rtlCol="0"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0139" y="3248025"/>
            <a:ext cx="4573338" cy="2311872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rtlCol="0"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7363" y="3248025"/>
            <a:ext cx="5073411" cy="2311872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3" name="Полилиния: Фигура 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3897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диаграммы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Диаграмма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5159375" y="1347788"/>
            <a:ext cx="6121400" cy="40909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798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таблицы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Таблица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5159375" y="1347788"/>
            <a:ext cx="6121400" cy="4090987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0056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афический объект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Полилиния: Фигура 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9" name="Графический объект 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16" name="Текст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 rtl="0"/>
            <a:r>
              <a:rPr lang="ru-RU" noProof="0"/>
              <a:t>ОБРАЗЕЦ ТЕКСТА</a:t>
            </a:r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5" name="Заголовок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Большое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365683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афический объект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Замещающее медиа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743456" y="1113044"/>
            <a:ext cx="8705088" cy="405079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ru-RU" noProof="0"/>
              <a:t>Щелкните значок, чтобы добавить медиа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noProof="0"/>
              <a:t> 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1397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288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7" r:id="rId9"/>
    <p:sldLayoutId id="2147483658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9" r:id="rId16"/>
    <p:sldLayoutId id="2147483670" r:id="rId17"/>
    <p:sldLayoutId id="2147483667" r:id="rId18"/>
    <p:sldLayoutId id="2147483668" r:id="rId19"/>
    <p:sldLayoutId id="2147483660" r:id="rId2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13" Type="http://schemas.openxmlformats.org/officeDocument/2006/relationships/image" Target="../media/image26.jpg"/><Relationship Id="rId3" Type="http://schemas.openxmlformats.org/officeDocument/2006/relationships/image" Target="../media/image6.jpeg"/><Relationship Id="rId7" Type="http://schemas.openxmlformats.org/officeDocument/2006/relationships/image" Target="../media/image20.jpg"/><Relationship Id="rId12" Type="http://schemas.openxmlformats.org/officeDocument/2006/relationships/image" Target="../media/image2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11" Type="http://schemas.openxmlformats.org/officeDocument/2006/relationships/image" Target="../media/image24.jpg"/><Relationship Id="rId5" Type="http://schemas.openxmlformats.org/officeDocument/2006/relationships/image" Target="../media/image18.jpg"/><Relationship Id="rId10" Type="http://schemas.openxmlformats.org/officeDocument/2006/relationships/image" Target="../media/image23.jpg"/><Relationship Id="rId4" Type="http://schemas.openxmlformats.org/officeDocument/2006/relationships/image" Target="../media/image17.jpg"/><Relationship Id="rId9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Дети за партой, смотрящие в записную книжку">
            <a:extLst>
              <a:ext uri="{FF2B5EF4-FFF2-40B4-BE49-F238E27FC236}">
                <a16:creationId xmlns:a16="http://schemas.microsoft.com/office/drawing/2014/main" id="{F1EACC03-9DC7-4C77-9BAE-11CBF767B58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id="{7671E014-38A6-4604-84E2-0E92500FBC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rtlCol="0">
            <a:normAutofit fontScale="77500" lnSpcReduction="20000"/>
          </a:bodyPr>
          <a:lstStyle/>
          <a:p>
            <a:pPr rtl="0"/>
            <a:r>
              <a:rPr lang="ru-RU" dirty="0" smtClean="0"/>
              <a:t>Отчет</a:t>
            </a:r>
          </a:p>
          <a:p>
            <a:pPr rtl="0"/>
            <a:r>
              <a:rPr lang="ru-RU" dirty="0" smtClean="0"/>
              <a:t>2022-2023</a:t>
            </a: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F535A0-9A52-40AD-972C-D0F96C9052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840000">
            <a:off x="6813052" y="2716072"/>
            <a:ext cx="5669393" cy="1827069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4800" dirty="0" smtClean="0"/>
              <a:t>Педагогический класс</a:t>
            </a:r>
            <a:endParaRPr lang="ru-RU" sz="4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A81143F-FBEE-4565-886D-08852310C8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77500" lnSpcReduction="20000"/>
          </a:bodyPr>
          <a:lstStyle/>
          <a:p>
            <a:pPr rtl="0"/>
            <a:r>
              <a:rPr lang="ru-RU" dirty="0" smtClean="0"/>
              <a:t>МБОУ ЛИЦЕЙ ИМ. В.В. КАРПОВА</a:t>
            </a:r>
          </a:p>
          <a:p>
            <a:pPr algn="ctr" rtl="0"/>
            <a:r>
              <a:rPr lang="ru-RU" dirty="0" smtClean="0"/>
              <a:t>ЗМР РТ С. ОСИНОВО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77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35285" y="1024366"/>
            <a:ext cx="4845540" cy="929067"/>
          </a:xfrm>
        </p:spPr>
        <p:txBody>
          <a:bodyPr rtlCol="0">
            <a:normAutofit fontScale="90000"/>
          </a:bodyPr>
          <a:lstStyle/>
          <a:p>
            <a:pPr lvl="0" algn="ctr"/>
            <a:r>
              <a:rPr lang="ru-RU" sz="1800" dirty="0"/>
              <a:t>Подготовка газеты от педагогического класса: работа кипит полным </a:t>
            </a:r>
            <a:r>
              <a:rPr lang="ru-RU" sz="1800" dirty="0" smtClean="0"/>
              <a:t>ходом</a:t>
            </a: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sz="1400" dirty="0"/>
          </a:p>
        </p:txBody>
      </p:sp>
      <p:pic>
        <p:nvPicPr>
          <p:cNvPr id="25" name="Рисунок 24" descr="Ребенок, раскрашивающий карандашом">
            <a:extLst>
              <a:ext uri="{FF2B5EF4-FFF2-40B4-BE49-F238E27FC236}">
                <a16:creationId xmlns:a16="http://schemas.microsoft.com/office/drawing/2014/main" id="{D25A3CAD-2ED9-4CC4-AC5F-E449BB76427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4240" y="828057"/>
            <a:ext cx="8877760" cy="6064783"/>
          </a:xfrm>
        </p:spPr>
      </p:pic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1225" y="5823285"/>
            <a:ext cx="2639323" cy="610204"/>
          </a:xfrm>
        </p:spPr>
        <p:txBody>
          <a:bodyPr rtlCol="0"/>
          <a:lstStyle/>
          <a:p>
            <a:r>
              <a:rPr lang="ru-RU" dirty="0"/>
              <a:t>Газета готова, Ура!</a:t>
            </a:r>
          </a:p>
          <a:p>
            <a:r>
              <a:rPr lang="ru-RU" dirty="0"/>
              <a:t> </a:t>
            </a:r>
          </a:p>
          <a:p>
            <a:pPr algn="ctr" rtl="0"/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10</a:t>
            </a:fld>
            <a:endParaRPr lang="ru-RU"/>
          </a:p>
        </p:txBody>
      </p:sp>
      <p:pic>
        <p:nvPicPr>
          <p:cNvPr id="10" name="Рисунок 9" descr="https://gumcollege.ru/_nw/4/8417919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3357">
            <a:off x="5632476" y="2155405"/>
            <a:ext cx="5843158" cy="39379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7070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3491" y="5286896"/>
            <a:ext cx="8129847" cy="1371600"/>
          </a:xfrm>
        </p:spPr>
        <p:txBody>
          <a:bodyPr rtlCol="0">
            <a:normAutofit fontScale="90000"/>
          </a:bodyPr>
          <a:lstStyle/>
          <a:p>
            <a:pPr lvl="0" algn="ctr" fontAlgn="base"/>
            <a:r>
              <a:rPr lang="ru-RU" dirty="0"/>
              <a:t/>
            </a:r>
            <a:br>
              <a:rPr lang="ru-RU" dirty="0"/>
            </a:br>
            <a:r>
              <a:rPr lang="ru-RU" dirty="0"/>
              <a:t>Участие в мастер – классе по развитию компьютерных навыков школьников на тему «Правила безопасности в социальных сетях», который провела специалист ЭВТ </a:t>
            </a:r>
            <a:r>
              <a:rPr lang="ru-RU" dirty="0" err="1"/>
              <a:t>Зарипова</a:t>
            </a:r>
            <a:r>
              <a:rPr lang="ru-RU" dirty="0"/>
              <a:t> </a:t>
            </a:r>
            <a:r>
              <a:rPr lang="ru-RU" dirty="0" err="1"/>
              <a:t>Гулия</a:t>
            </a:r>
            <a:r>
              <a:rPr lang="ru-RU" dirty="0"/>
              <a:t> </a:t>
            </a:r>
            <a:r>
              <a:rPr lang="ru-RU" dirty="0" err="1"/>
              <a:t>Галимулловна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11</a:t>
            </a:fld>
            <a:endParaRPr lang="ru-RU"/>
          </a:p>
        </p:txBody>
      </p:sp>
      <p:pic>
        <p:nvPicPr>
          <p:cNvPr id="5" name="Рисунок 4" descr="C:\Users\Comp\Documents\школа\photo_5415697269560296887_y (1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813" y="548640"/>
            <a:ext cx="5535761" cy="41170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637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131373" y="830894"/>
            <a:ext cx="4637400" cy="1006364"/>
          </a:xfrm>
        </p:spPr>
        <p:txBody>
          <a:bodyPr rtlCol="0">
            <a:noAutofit/>
          </a:bodyPr>
          <a:lstStyle/>
          <a:p>
            <a:pPr algn="ctr"/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/>
              <a:t>Прошли групповые занятия социально-психологического </a:t>
            </a:r>
            <a:r>
              <a:rPr lang="ru-RU" sz="1400" dirty="0" smtClean="0"/>
              <a:t>тренинга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25" name="Рисунок 24" descr="Ребенок, раскрашивающий карандашом">
            <a:extLst>
              <a:ext uri="{FF2B5EF4-FFF2-40B4-BE49-F238E27FC236}">
                <a16:creationId xmlns:a16="http://schemas.microsoft.com/office/drawing/2014/main" id="{D25A3CAD-2ED9-4CC4-AC5F-E449BB76427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50548" y="793217"/>
            <a:ext cx="8877760" cy="6064783"/>
          </a:xfrm>
        </p:spPr>
      </p:pic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1225" y="5823285"/>
            <a:ext cx="2639323" cy="610204"/>
          </a:xfrm>
        </p:spPr>
        <p:txBody>
          <a:bodyPr rtlCol="0"/>
          <a:lstStyle/>
          <a:p>
            <a:pPr rtl="0"/>
            <a:r>
              <a:rPr lang="ru-RU" dirty="0"/>
              <a:t>7</a:t>
            </a:r>
            <a:r>
              <a:rPr lang="ru-RU" dirty="0" smtClean="0"/>
              <a:t> «Г» КЛАСС</a:t>
            </a:r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12</a:t>
            </a:fld>
            <a:endParaRPr lang="ru-RU"/>
          </a:p>
        </p:txBody>
      </p:sp>
      <p:pic>
        <p:nvPicPr>
          <p:cNvPr id="16" name="Рисунок 15" descr="C:\Users\Comp\Documents\школа\photo_5415697269560296846_y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7565">
            <a:off x="6866122" y="3412053"/>
            <a:ext cx="2015001" cy="264961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 rot="21183464">
            <a:off x="376823" y="2333670"/>
            <a:ext cx="29086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«Характер  в профессиональном становлении личности учителя» </a:t>
            </a:r>
            <a:endParaRPr lang="ru-RU" dirty="0" smtClean="0"/>
          </a:p>
          <a:p>
            <a:pPr algn="ctr"/>
            <a:r>
              <a:rPr lang="ru-RU" dirty="0" smtClean="0"/>
              <a:t>под </a:t>
            </a:r>
            <a:r>
              <a:rPr lang="ru-RU" dirty="0"/>
              <a:t>руководством педагога-психолога </a:t>
            </a:r>
            <a:r>
              <a:rPr lang="ru-RU" dirty="0" err="1"/>
              <a:t>Рахмангуловой</a:t>
            </a:r>
            <a:r>
              <a:rPr lang="ru-RU" dirty="0"/>
              <a:t> </a:t>
            </a:r>
            <a:r>
              <a:rPr lang="ru-RU" dirty="0" err="1"/>
              <a:t>Гузяль</a:t>
            </a:r>
            <a:r>
              <a:rPr lang="ru-RU" dirty="0"/>
              <a:t> </a:t>
            </a:r>
            <a:r>
              <a:rPr lang="ru-RU" dirty="0" err="1"/>
              <a:t>Салимжановны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638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13</a:t>
            </a:fld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 rtlCol="0">
            <a:normAutofit/>
          </a:bodyPr>
          <a:lstStyle/>
          <a:p>
            <a:pPr lvl="0" algn="ctr"/>
            <a:endParaRPr lang="ru-RU" sz="3200" dirty="0" smtClean="0"/>
          </a:p>
          <a:p>
            <a:pPr lvl="0" algn="ctr"/>
            <a:r>
              <a:rPr lang="ru-RU" dirty="0"/>
              <a:t>Ребята написали письма для участников СВО с теплыми словами поздравлений к 23 февраля</a:t>
            </a:r>
            <a:r>
              <a:rPr lang="ru-RU" sz="3200" dirty="0" smtClean="0"/>
              <a:t>. </a:t>
            </a:r>
            <a:endParaRPr lang="ru-RU" sz="3200" dirty="0"/>
          </a:p>
          <a:p>
            <a:pPr rtl="0"/>
            <a:endParaRPr lang="ru-RU" dirty="0"/>
          </a:p>
        </p:txBody>
      </p:sp>
      <p:pic>
        <p:nvPicPr>
          <p:cNvPr id="9" name="Рисунок 8" descr="Набор для рисования">
            <a:extLst>
              <a:ext uri="{FF2B5EF4-FFF2-40B4-BE49-F238E27FC236}">
                <a16:creationId xmlns:a16="http://schemas.microsoft.com/office/drawing/2014/main" id="{71721CA4-A4DE-4064-A8E6-96148525225A}"/>
              </a:ext>
            </a:extLst>
          </p:cNvPr>
          <p:cNvPicPr>
            <a:picLocks noGrp="1" noChangeAspect="1"/>
          </p:cNvPicPr>
          <p:nvPr>
            <p:ph type="pic" sz="quarter" idx="1"/>
          </p:nvPr>
        </p:nvPicPr>
        <p:blipFill rotWithShape="1">
          <a:blip r:embed="rId3"/>
          <a:srcRect l="205" r="205"/>
          <a:stretch/>
        </p:blipFill>
        <p:spPr/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-61166" y="919125"/>
            <a:ext cx="3890555" cy="1091949"/>
          </a:xfrm>
        </p:spPr>
        <p:txBody>
          <a:bodyPr rtlCol="0">
            <a:noAutofit/>
          </a:bodyPr>
          <a:lstStyle/>
          <a:p>
            <a:pPr algn="ctr" rtl="0"/>
            <a:r>
              <a:rPr lang="ru-RU" sz="3400" dirty="0" smtClean="0"/>
              <a:t>Интересные уроки</a:t>
            </a:r>
            <a:endParaRPr lang="ru-RU" sz="3400" dirty="0"/>
          </a:p>
        </p:txBody>
      </p:sp>
      <p:pic>
        <p:nvPicPr>
          <p:cNvPr id="8" name="Рисунок 7" descr="C:\Users\Comp\Documents\школа\photo_5415697269560296912_y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8689">
            <a:off x="5739489" y="248458"/>
            <a:ext cx="3895745" cy="477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275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35285" y="857001"/>
            <a:ext cx="4845540" cy="929067"/>
          </a:xfrm>
        </p:spPr>
        <p:txBody>
          <a:bodyPr rtlCol="0">
            <a:normAutofit/>
          </a:bodyPr>
          <a:lstStyle/>
          <a:p>
            <a:pPr lvl="0" algn="ctr"/>
            <a:r>
              <a:rPr lang="ru-RU" sz="2000" dirty="0"/>
              <a:t>Прошла защита проектов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«</a:t>
            </a:r>
            <a:r>
              <a:rPr lang="ru-RU" sz="2000" dirty="0"/>
              <a:t>Я в роли молодого учителя» 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8946" y="5823285"/>
            <a:ext cx="2571602" cy="610204"/>
          </a:xfrm>
        </p:spPr>
        <p:txBody>
          <a:bodyPr rtlCol="0"/>
          <a:lstStyle/>
          <a:p>
            <a:r>
              <a:rPr lang="ru-RU" dirty="0" smtClean="0"/>
              <a:t>7 «Г» класс</a:t>
            </a:r>
            <a:endParaRPr lang="ru-RU" dirty="0"/>
          </a:p>
          <a:p>
            <a:r>
              <a:rPr lang="ru-RU" dirty="0"/>
              <a:t> </a:t>
            </a:r>
          </a:p>
          <a:p>
            <a:pPr algn="ctr" rtl="0"/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14</a:t>
            </a:fld>
            <a:endParaRPr lang="ru-RU"/>
          </a:p>
        </p:txBody>
      </p:sp>
      <p:pic>
        <p:nvPicPr>
          <p:cNvPr id="11" name="Рисунок 10" descr="C:\Users\Comp\Documents\школа\photo_5415697269560296899_y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1636">
            <a:off x="6134651" y="4578849"/>
            <a:ext cx="2614528" cy="1989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Comp\Documents\школа\photo_5415697269560296895_y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3346">
            <a:off x="8776266" y="3930142"/>
            <a:ext cx="2521202" cy="2033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Comp\Documents\школа\photo_5415697269560296875_y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8048">
            <a:off x="8214101" y="1669963"/>
            <a:ext cx="2842897" cy="2251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Comp\Documents\школа\photo_5415697269560296901_y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67590">
            <a:off x="5407404" y="2346059"/>
            <a:ext cx="2855114" cy="22632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896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50247" y="514104"/>
            <a:ext cx="4919372" cy="1219226"/>
          </a:xfrm>
        </p:spPr>
        <p:txBody>
          <a:bodyPr rtlCol="0">
            <a:normAutofit/>
          </a:bodyPr>
          <a:lstStyle/>
          <a:p>
            <a:pPr algn="ctr"/>
            <a:r>
              <a:rPr lang="ru-RU" sz="18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стенах лицея прошло очередное родительское собрание для родителей учащихся Педагогических классов на тему:</a:t>
            </a:r>
            <a:endParaRPr lang="ru-RU" sz="1800" dirty="0"/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6587D558-5792-4FF7-9111-65F4C874C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9699" y="2517288"/>
            <a:ext cx="4740169" cy="1290919"/>
          </a:xfrm>
        </p:spPr>
        <p:txBody>
          <a:bodyPr rtlCol="0">
            <a:normAutofit/>
          </a:bodyPr>
          <a:lstStyle/>
          <a:p>
            <a:pPr algn="ctr"/>
            <a:r>
              <a:rPr lang="ru-RU" sz="28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«Особенности возрастного развития детей»</a:t>
            </a:r>
            <a:endParaRPr lang="ru-RU" sz="2800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FE58025A-9737-434D-AE90-0CC9E79902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" y="3937299"/>
            <a:ext cx="4836988" cy="2538805"/>
          </a:xfrm>
        </p:spPr>
        <p:txBody>
          <a:bodyPr rtlCol="0">
            <a:normAutofit fontScale="62500" lnSpcReduction="20000"/>
          </a:bodyPr>
          <a:lstStyle/>
          <a:p>
            <a:pPr marL="0" lvl="0" indent="0" algn="ctr" fontAlgn="base">
              <a:lnSpc>
                <a:spcPct val="111000"/>
              </a:lnSpc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ru-RU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руководством классного </a:t>
            </a:r>
            <a:r>
              <a:rPr lang="ru-RU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руководителя</a:t>
            </a:r>
          </a:p>
          <a:p>
            <a:pPr marL="0" lvl="0" indent="0" algn="ctr" fontAlgn="base">
              <a:lnSpc>
                <a:spcPct val="111000"/>
              </a:lnSpc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ru-RU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Нагумановой</a:t>
            </a:r>
            <a:r>
              <a:rPr lang="ru-RU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Наили </a:t>
            </a:r>
            <a:r>
              <a:rPr lang="ru-RU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Фановны</a:t>
            </a:r>
            <a:r>
              <a:rPr lang="ru-RU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fontAlgn="base">
              <a:lnSpc>
                <a:spcPct val="111000"/>
              </a:lnSpc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ru-RU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педагога-психолога</a:t>
            </a:r>
          </a:p>
          <a:p>
            <a:pPr marL="0" lvl="0" indent="0" algn="ctr" fontAlgn="base">
              <a:lnSpc>
                <a:spcPct val="111000"/>
              </a:lnSpc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ru-RU" sz="24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Рахмангуловой</a:t>
            </a:r>
            <a:r>
              <a:rPr lang="ru-RU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Гузяль</a:t>
            </a:r>
            <a:r>
              <a:rPr lang="ru-RU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Салимжановны</a:t>
            </a:r>
            <a:r>
              <a:rPr lang="ru-RU" sz="24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fontAlgn="base">
              <a:lnSpc>
                <a:spcPct val="111000"/>
              </a:lnSpc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ru-RU" sz="290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Благодаря </a:t>
            </a:r>
            <a:r>
              <a:rPr lang="ru-RU" sz="290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этому интересному обсуждению родители узнали много новой информации о возрастных изменениях и вариантах решения возникающих вопросов в воспитании детей.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15</a:t>
            </a:fld>
            <a:endParaRPr lang="ru-RU"/>
          </a:p>
        </p:txBody>
      </p:sp>
      <p:pic>
        <p:nvPicPr>
          <p:cNvPr id="8" name="Рисунок 7" descr="C:\Users\Comp\Documents\школа\photo_5417876823729096602_y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5662">
            <a:off x="7135868" y="540954"/>
            <a:ext cx="3151035" cy="47321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608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16</a:t>
            </a:fld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364795" y="1656678"/>
            <a:ext cx="3185753" cy="4028987"/>
          </a:xfrm>
        </p:spPr>
        <p:txBody>
          <a:bodyPr rtlCol="0">
            <a:normAutofit/>
          </a:bodyPr>
          <a:lstStyle/>
          <a:p>
            <a:pPr lvl="0" algn="ctr"/>
            <a:endParaRPr lang="ru-RU" sz="3200" dirty="0" smtClean="0"/>
          </a:p>
          <a:p>
            <a:pPr lvl="0" algn="ctr"/>
            <a:r>
              <a:rPr lang="ru-RU" sz="2400" dirty="0"/>
              <a:t>В рамках программы Педагогический класс прошел урок профориентации для учащихся от </a:t>
            </a:r>
            <a:r>
              <a:rPr lang="ru-RU" sz="2400" dirty="0" err="1"/>
              <a:t>Зеленодольского</a:t>
            </a:r>
            <a:r>
              <a:rPr lang="ru-RU" sz="2400" dirty="0"/>
              <a:t> Фонда Занятости</a:t>
            </a: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-61166" y="919125"/>
            <a:ext cx="3890555" cy="1091949"/>
          </a:xfrm>
        </p:spPr>
        <p:txBody>
          <a:bodyPr rtlCol="0">
            <a:noAutofit/>
          </a:bodyPr>
          <a:lstStyle/>
          <a:p>
            <a:pPr algn="ctr" rtl="0"/>
            <a:r>
              <a:rPr lang="ru-RU" sz="3400" dirty="0" smtClean="0"/>
              <a:t>Интересные уроки</a:t>
            </a:r>
            <a:endParaRPr lang="ru-RU" sz="3400" dirty="0"/>
          </a:p>
        </p:txBody>
      </p:sp>
      <p:pic>
        <p:nvPicPr>
          <p:cNvPr id="10" name="Рисунок 9" descr="C:\Users\Comp\Documents\школа\IMG2023051711073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7423">
            <a:off x="4192982" y="379359"/>
            <a:ext cx="3762415" cy="4565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Comp\Documents\школа\IMG2023051711155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2205">
            <a:off x="8151280" y="156535"/>
            <a:ext cx="3471837" cy="44139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809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8043" y="4367605"/>
            <a:ext cx="8319084" cy="2124635"/>
          </a:xfrm>
        </p:spPr>
        <p:txBody>
          <a:bodyPr rtlCol="0">
            <a:normAutofit/>
          </a:bodyPr>
          <a:lstStyle/>
          <a:p>
            <a:pPr lvl="0" algn="ctr" fontAlgn="base"/>
            <a:r>
              <a:rPr lang="ru-RU" dirty="0"/>
              <a:t>С учащимися провели беседу на тему: «Принципы и методики планирования работы», обсудили будущие стратегии, пожелания, а также помогли ответить некоторым ученикам на волнующие их вопросы, которые возникли в процессе проекта Педагогический класс.</a:t>
            </a:r>
            <a:br>
              <a:rPr lang="ru-RU" dirty="0"/>
            </a:b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17</a:t>
            </a:fld>
            <a:endParaRPr lang="ru-RU"/>
          </a:p>
        </p:txBody>
      </p:sp>
      <p:pic>
        <p:nvPicPr>
          <p:cNvPr id="5" name="Рисунок 4" descr="C:\Users\Comp\Documents\школа\photo_5415697269560296850_y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129" y="518814"/>
            <a:ext cx="2863721" cy="3461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Comp\Documents\школа\photo_5415697269560296848_y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233" y="518814"/>
            <a:ext cx="2775473" cy="34615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200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4AA4C6-BA7F-40BC-AD51-EFDDDBEA5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ru-RU"/>
              <a:t>Спасибо за внимание!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155FC3B-DD33-4B9A-A5EB-A2301786CE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384297" y="4037931"/>
            <a:ext cx="3832748" cy="649143"/>
          </a:xfrm>
        </p:spPr>
        <p:txBody>
          <a:bodyPr rtlCol="0"/>
          <a:lstStyle/>
          <a:p>
            <a:pPr rtl="0"/>
            <a:r>
              <a:rPr lang="ru-RU" sz="1800" dirty="0" smtClean="0"/>
              <a:t>Педагог-психолог:</a:t>
            </a:r>
          </a:p>
          <a:p>
            <a:pPr rtl="0"/>
            <a:r>
              <a:rPr lang="ru-RU" sz="1800" dirty="0" err="1" smtClean="0"/>
              <a:t>Рахмангулова</a:t>
            </a:r>
            <a:r>
              <a:rPr lang="ru-RU" sz="1800" dirty="0" smtClean="0"/>
              <a:t> </a:t>
            </a:r>
            <a:r>
              <a:rPr lang="ru-RU" sz="1800" dirty="0" err="1" smtClean="0"/>
              <a:t>Гузяль</a:t>
            </a:r>
            <a:r>
              <a:rPr lang="ru-RU" sz="1800" dirty="0" smtClean="0"/>
              <a:t> </a:t>
            </a:r>
            <a:r>
              <a:rPr lang="ru-RU" sz="1800" dirty="0" err="1" smtClean="0"/>
              <a:t>Салимжановна</a:t>
            </a:r>
            <a:endParaRPr lang="ru-RU" sz="1800" dirty="0"/>
          </a:p>
        </p:txBody>
      </p:sp>
      <p:sp>
        <p:nvSpPr>
          <p:cNvPr id="5" name="Прямоугольник 4"/>
          <p:cNvSpPr/>
          <p:nvPr/>
        </p:nvSpPr>
        <p:spPr>
          <a:xfrm rot="20954245">
            <a:off x="366825" y="1659385"/>
            <a:ext cx="5094384" cy="4114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4290" indent="443230" algn="ctr">
              <a:lnSpc>
                <a:spcPct val="99000"/>
              </a:lnSpc>
              <a:spcAft>
                <a:spcPts val="10"/>
              </a:spcAft>
            </a:pP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новом учебном году мы планируем много интерактивных занятий, внедрение в образовательный процесс мультимедийных  технологий. Для будущих учителей будем продолжать освещать вопросы медиации в образовании, 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конфликтологии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рассказывать о возможностях и ресурсах данных направлений.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509759" y="6099134"/>
            <a:ext cx="2173045" cy="366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4290" indent="443230" algn="just">
              <a:lnSpc>
                <a:spcPct val="99000"/>
              </a:lnSpc>
              <a:spcAft>
                <a:spcPts val="1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2022-2023 гг.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33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137182" y="825568"/>
            <a:ext cx="4733224" cy="1122526"/>
          </a:xfrm>
        </p:spPr>
        <p:txBody>
          <a:bodyPr rtlCol="0">
            <a:normAutofit/>
          </a:bodyPr>
          <a:lstStyle/>
          <a:p>
            <a:pPr algn="ctr"/>
            <a:r>
              <a:rPr lang="ru-RU" sz="1400" dirty="0" smtClean="0"/>
              <a:t>Знакомство </a:t>
            </a:r>
            <a:r>
              <a:rPr lang="ru-RU" sz="1400" dirty="0"/>
              <a:t>с участниками кружка «Педагогический класс». </a:t>
            </a:r>
            <a:br>
              <a:rPr lang="ru-RU" sz="1400" dirty="0"/>
            </a:br>
            <a:r>
              <a:rPr lang="ru-RU" sz="1400" dirty="0"/>
              <a:t>Проведение </a:t>
            </a:r>
            <a:r>
              <a:rPr lang="ru-RU" sz="1400" dirty="0" err="1"/>
              <a:t>квеста</a:t>
            </a:r>
            <a:r>
              <a:rPr lang="ru-RU" sz="1400" dirty="0"/>
              <a:t>  посвященного Дню учителя </a:t>
            </a:r>
          </a:p>
        </p:txBody>
      </p:sp>
      <p:pic>
        <p:nvPicPr>
          <p:cNvPr id="25" name="Рисунок 24" descr="Ребенок, раскрашивающий карандашом">
            <a:extLst>
              <a:ext uri="{FF2B5EF4-FFF2-40B4-BE49-F238E27FC236}">
                <a16:creationId xmlns:a16="http://schemas.microsoft.com/office/drawing/2014/main" id="{D25A3CAD-2ED9-4CC4-AC5F-E449BB76427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4240" y="828057"/>
            <a:ext cx="8877760" cy="6064783"/>
          </a:xfrm>
        </p:spPr>
      </p:pic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1225" y="5823285"/>
            <a:ext cx="2639323" cy="610204"/>
          </a:xfrm>
        </p:spPr>
        <p:txBody>
          <a:bodyPr rtlCol="0"/>
          <a:lstStyle/>
          <a:p>
            <a:pPr rtl="0"/>
            <a:r>
              <a:rPr lang="ru-RU" dirty="0" smtClean="0"/>
              <a:t>8 «А» КЛАСС</a:t>
            </a:r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7" name="Рисунок 6" descr="C:\Users\Comp\Documents\школа\photo_5415697269560297196_y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8252">
            <a:off x="5626994" y="2223311"/>
            <a:ext cx="2945462" cy="37095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994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447100" y="458797"/>
            <a:ext cx="3933620" cy="1284446"/>
          </a:xfrm>
        </p:spPr>
        <p:txBody>
          <a:bodyPr rtlCol="0">
            <a:normAutofit/>
          </a:bodyPr>
          <a:lstStyle/>
          <a:p>
            <a:pPr algn="ctr" rtl="0"/>
            <a:r>
              <a:rPr lang="ru-RU" dirty="0"/>
              <a:t>П</a:t>
            </a:r>
            <a:r>
              <a:rPr lang="ru-RU" dirty="0" smtClean="0"/>
              <a:t>ОСВЯЩЕНИЕ</a:t>
            </a:r>
            <a:endParaRPr lang="ru-RU" dirty="0"/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6587D558-5792-4FF7-9111-65F4C874C6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>
            <a:normAutofit fontScale="85000" lnSpcReduction="10000"/>
          </a:bodyPr>
          <a:lstStyle/>
          <a:p>
            <a:r>
              <a:rPr lang="ru-RU" dirty="0"/>
              <a:t>Торжественное приветствие участников кружка «Педагогический класс» в лицее, посвящение.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FE58025A-9737-434D-AE90-0CC9E79902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829" y="3392621"/>
            <a:ext cx="4347556" cy="2135343"/>
          </a:xfrm>
        </p:spPr>
        <p:txBody>
          <a:bodyPr rtlCol="0">
            <a:normAutofit/>
          </a:bodyPr>
          <a:lstStyle/>
          <a:p>
            <a:pPr marL="0" lvl="0" indent="0">
              <a:buNone/>
            </a:pPr>
            <a:r>
              <a:rPr lang="ru-RU" dirty="0" smtClean="0"/>
              <a:t>Участие </a:t>
            </a:r>
            <a:r>
              <a:rPr lang="ru-RU" dirty="0"/>
              <a:t>в творческом соревновании, организованном ведущими. Руководитель кружка, </a:t>
            </a:r>
            <a:endParaRPr lang="ru-RU" dirty="0" smtClean="0"/>
          </a:p>
          <a:p>
            <a:pPr marL="0" lvl="0" indent="0">
              <a:buNone/>
            </a:pPr>
            <a:r>
              <a:rPr lang="ru-RU" dirty="0" err="1" smtClean="0"/>
              <a:t>Рахмангулова</a:t>
            </a:r>
            <a:r>
              <a:rPr lang="ru-RU" dirty="0" smtClean="0"/>
              <a:t> </a:t>
            </a:r>
            <a:r>
              <a:rPr lang="ru-RU" dirty="0" err="1"/>
              <a:t>Гузяль</a:t>
            </a:r>
            <a:r>
              <a:rPr lang="ru-RU" dirty="0"/>
              <a:t> </a:t>
            </a:r>
            <a:r>
              <a:rPr lang="ru-RU" dirty="0" err="1"/>
              <a:t>Салимжановна</a:t>
            </a:r>
            <a:r>
              <a:rPr lang="ru-RU" dirty="0"/>
              <a:t> </a:t>
            </a:r>
            <a:endParaRPr lang="ru-RU" dirty="0" smtClean="0"/>
          </a:p>
          <a:p>
            <a:pPr marL="0" lvl="0" indent="0">
              <a:buNone/>
            </a:pPr>
            <a:r>
              <a:rPr lang="ru-RU" dirty="0" smtClean="0"/>
              <a:t>рассказала </a:t>
            </a:r>
            <a:r>
              <a:rPr lang="ru-RU" dirty="0"/>
              <a:t>о проведении активного </a:t>
            </a:r>
            <a:r>
              <a:rPr lang="ru-RU" dirty="0" err="1"/>
              <a:t>конкурсно</a:t>
            </a:r>
            <a:r>
              <a:rPr lang="ru-RU" dirty="0"/>
              <a:t>-олимпиадного движения среди участников кружка в этом учебном году, победители которого получат грамоты.  </a:t>
            </a:r>
          </a:p>
          <a:p>
            <a:pPr rtl="0"/>
            <a:endParaRPr lang="ru-RU" dirty="0"/>
          </a:p>
        </p:txBody>
      </p:sp>
      <p:pic>
        <p:nvPicPr>
          <p:cNvPr id="17" name="Рисунок 16" descr="Мальчик, читающий книгу">
            <a:extLst>
              <a:ext uri="{FF2B5EF4-FFF2-40B4-BE49-F238E27FC236}">
                <a16:creationId xmlns:a16="http://schemas.microsoft.com/office/drawing/2014/main" id="{C8B885F2-2AC2-46A9-9D9B-71123D1A1F6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720000">
            <a:off x="6384187" y="209524"/>
            <a:ext cx="4647699" cy="5472101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9" name="Рисунок 8" descr="C:\Users\Comp\Documents\школа\IMG20230517111137 (1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7558">
            <a:off x="7184456" y="1790468"/>
            <a:ext cx="3705233" cy="3974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Comp\Documents\школа\photo_5415697269560297064_y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3572">
            <a:off x="6593460" y="190791"/>
            <a:ext cx="4225873" cy="3336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14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41734">
            <a:off x="77314" y="928016"/>
            <a:ext cx="4676410" cy="905408"/>
          </a:xfrm>
        </p:spPr>
        <p:txBody>
          <a:bodyPr rtlCol="0">
            <a:normAutofit/>
          </a:bodyPr>
          <a:lstStyle/>
          <a:p>
            <a:pPr lvl="0"/>
            <a:r>
              <a:rPr lang="ru-RU" sz="1200" dirty="0"/>
              <a:t>Проведение мастер-класса, организованном педагогом-психологом лицея Юнусовой </a:t>
            </a:r>
            <a:r>
              <a:rPr lang="ru-RU" sz="1200" dirty="0" err="1"/>
              <a:t>Миляшой</a:t>
            </a:r>
            <a:r>
              <a:rPr lang="ru-RU" sz="1200" dirty="0"/>
              <a:t> </a:t>
            </a:r>
            <a:r>
              <a:rPr lang="ru-RU" sz="1200" dirty="0" err="1"/>
              <a:t>Искандеровной</a:t>
            </a:r>
            <a:r>
              <a:rPr lang="ru-RU" sz="1200" dirty="0"/>
              <a:t> по написанию эссе «Современная школа». </a:t>
            </a: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277" y="2827593"/>
            <a:ext cx="3591214" cy="1964006"/>
          </a:xfrm>
        </p:spPr>
        <p:txBody>
          <a:bodyPr tIns="180000" bIns="108000" rtlCol="0">
            <a:noAutofit/>
          </a:bodyPr>
          <a:lstStyle/>
          <a:p>
            <a:r>
              <a:rPr lang="ru-RU" dirty="0"/>
              <a:t>Первый конкурс эссе направлен на формирование устойчивого интереса к педагогической деятельности у участников проекта. </a:t>
            </a:r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9E4DFBAD-6226-4D42-9E5F-E317F2B6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1225" y="5823285"/>
            <a:ext cx="2639323" cy="610204"/>
          </a:xfrm>
        </p:spPr>
        <p:txBody>
          <a:bodyPr rtlCol="0"/>
          <a:lstStyle/>
          <a:p>
            <a:pPr algn="ctr"/>
            <a:r>
              <a:rPr lang="ru-RU" dirty="0"/>
              <a:t>В нем приняли участие </a:t>
            </a:r>
            <a:r>
              <a:rPr lang="ru-RU" dirty="0" smtClean="0"/>
              <a:t>25 </a:t>
            </a:r>
            <a:r>
              <a:rPr lang="ru-RU" dirty="0"/>
              <a:t>ребят. </a:t>
            </a:r>
            <a:br>
              <a:rPr lang="ru-RU" dirty="0"/>
            </a:b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4</a:t>
            </a:fld>
            <a:endParaRPr lang="ru-RU"/>
          </a:p>
        </p:txBody>
      </p:sp>
      <p:pic>
        <p:nvPicPr>
          <p:cNvPr id="8" name="Таблица 7" descr="C:\Users\Comp\Documents\школа\photo_5415697269560296874_y.jpg"/>
          <p:cNvPicPr>
            <a:picLocks noGrp="1"/>
          </p:cNvPicPr>
          <p:nvPr>
            <p:ph type="tbl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763" y="687236"/>
            <a:ext cx="5078614" cy="3767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Comp\Documents\школа\photo_5415697269560296838_y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342" y="3809596"/>
            <a:ext cx="2084070" cy="27800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184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 rtlCol="0">
            <a:normAutofit fontScale="92500" lnSpcReduction="10000"/>
          </a:bodyPr>
          <a:lstStyle/>
          <a:p>
            <a:pPr lvl="0" algn="ctr"/>
            <a:endParaRPr lang="ru-RU" sz="3200" dirty="0" smtClean="0"/>
          </a:p>
          <a:p>
            <a:pPr lvl="0" algn="ctr"/>
            <a:r>
              <a:rPr lang="ru-RU" sz="3200" dirty="0" smtClean="0"/>
              <a:t>Обсуждение </a:t>
            </a:r>
            <a:r>
              <a:rPr lang="ru-RU" sz="3200" dirty="0"/>
              <a:t>участниками кружка, перспектив создания социокультурных проектов. </a:t>
            </a:r>
          </a:p>
          <a:p>
            <a:pPr rtl="0"/>
            <a:endParaRPr lang="ru-RU" dirty="0"/>
          </a:p>
        </p:txBody>
      </p:sp>
      <p:pic>
        <p:nvPicPr>
          <p:cNvPr id="9" name="Рисунок 8" descr="Набор для рисования">
            <a:extLst>
              <a:ext uri="{FF2B5EF4-FFF2-40B4-BE49-F238E27FC236}">
                <a16:creationId xmlns:a16="http://schemas.microsoft.com/office/drawing/2014/main" id="{71721CA4-A4DE-4064-A8E6-96148525225A}"/>
              </a:ext>
            </a:extLst>
          </p:cNvPr>
          <p:cNvPicPr>
            <a:picLocks noGrp="1" noChangeAspect="1"/>
          </p:cNvPicPr>
          <p:nvPr>
            <p:ph type="pic" sz="quarter" idx="1"/>
          </p:nvPr>
        </p:nvPicPr>
        <p:blipFill rotWithShape="1">
          <a:blip r:embed="rId3"/>
          <a:srcRect l="205" r="205"/>
          <a:stretch/>
        </p:blipFill>
        <p:spPr/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-61166" y="919125"/>
            <a:ext cx="3890555" cy="1091949"/>
          </a:xfrm>
        </p:spPr>
        <p:txBody>
          <a:bodyPr rtlCol="0">
            <a:noAutofit/>
          </a:bodyPr>
          <a:lstStyle/>
          <a:p>
            <a:pPr algn="ctr" rtl="0"/>
            <a:r>
              <a:rPr lang="ru-RU" sz="3400" dirty="0" smtClean="0"/>
              <a:t>Интересные уроки</a:t>
            </a:r>
            <a:endParaRPr lang="ru-RU" sz="3400" dirty="0"/>
          </a:p>
        </p:txBody>
      </p:sp>
      <p:pic>
        <p:nvPicPr>
          <p:cNvPr id="7" name="Рисунок 6" descr="C:\Users\Comp\Documents\школа\photo_5415697269560296851_y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1473">
            <a:off x="5843764" y="219437"/>
            <a:ext cx="3310899" cy="44776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257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3491" y="5286896"/>
            <a:ext cx="8129847" cy="1371600"/>
          </a:xfrm>
        </p:spPr>
        <p:txBody>
          <a:bodyPr rtlCol="0">
            <a:normAutofit fontScale="90000"/>
          </a:bodyPr>
          <a:lstStyle/>
          <a:p>
            <a:pPr lvl="0" fontAlgn="base"/>
            <a:r>
              <a:rPr lang="ru-RU" dirty="0"/>
              <a:t>Посещение психологического тренинга по развитию коммуникативных навыков будущих педагогов, организованного педагогом-психологом лицея </a:t>
            </a:r>
            <a:r>
              <a:rPr lang="ru-RU" dirty="0" err="1"/>
              <a:t>Рахмангуловой</a:t>
            </a:r>
            <a:r>
              <a:rPr lang="ru-RU" dirty="0"/>
              <a:t> </a:t>
            </a:r>
            <a:r>
              <a:rPr lang="ru-RU" dirty="0" err="1"/>
              <a:t>Гузяль</a:t>
            </a:r>
            <a:r>
              <a:rPr lang="ru-RU" dirty="0"/>
              <a:t> </a:t>
            </a:r>
            <a:r>
              <a:rPr lang="ru-RU" dirty="0" err="1"/>
              <a:t>Салимжановной</a:t>
            </a:r>
            <a:r>
              <a:rPr lang="ru-RU" dirty="0"/>
              <a:t> и Юнусовой </a:t>
            </a:r>
            <a:r>
              <a:rPr lang="ru-RU" dirty="0" err="1"/>
              <a:t>Миляушой</a:t>
            </a:r>
            <a:r>
              <a:rPr lang="ru-RU" dirty="0"/>
              <a:t> </a:t>
            </a:r>
            <a:r>
              <a:rPr lang="ru-RU" dirty="0" err="1"/>
              <a:t>Искандеровной</a:t>
            </a:r>
            <a:r>
              <a:rPr lang="ru-RU" dirty="0"/>
              <a:t>. </a:t>
            </a:r>
            <a:br>
              <a:rPr lang="ru-RU" dirty="0"/>
            </a:br>
            <a:r>
              <a:rPr lang="ru-RU" dirty="0"/>
              <a:t>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6</a:t>
            </a:fld>
            <a:endParaRPr lang="ru-RU"/>
          </a:p>
        </p:txBody>
      </p:sp>
      <p:pic>
        <p:nvPicPr>
          <p:cNvPr id="7" name="Мультимедиа 6" descr="C:\Users\Comp\Documents\школа\photo_5472140711857079668_y.jpg"/>
          <p:cNvPicPr>
            <a:picLocks noGrp="1"/>
          </p:cNvPicPr>
          <p:nvPr>
            <p:ph type="media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881" y="307571"/>
            <a:ext cx="3367434" cy="425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Comp\Documents\школа\photo_5472140711857079669_y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720" y="1055716"/>
            <a:ext cx="3297036" cy="40732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896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137182" y="825568"/>
            <a:ext cx="4733224" cy="1122526"/>
          </a:xfrm>
        </p:spPr>
        <p:txBody>
          <a:bodyPr rtlCol="0">
            <a:normAutofit fontScale="90000"/>
          </a:bodyPr>
          <a:lstStyle/>
          <a:p>
            <a:pPr lvl="0" algn="ctr"/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Конкурс </a:t>
            </a:r>
            <a:r>
              <a:rPr lang="ru-RU" sz="2200" dirty="0"/>
              <a:t>рисунков «Я в роли будущего учителя» среди 7 класса.</a:t>
            </a:r>
            <a:r>
              <a:rPr lang="ru-RU" dirty="0"/>
              <a:t/>
            </a:r>
            <a:br>
              <a:rPr lang="ru-RU" dirty="0"/>
            </a:br>
            <a:endParaRPr lang="ru-RU" sz="1400" dirty="0"/>
          </a:p>
        </p:txBody>
      </p:sp>
      <p:pic>
        <p:nvPicPr>
          <p:cNvPr id="25" name="Рисунок 24" descr="Ребенок, раскрашивающий карандашом">
            <a:extLst>
              <a:ext uri="{FF2B5EF4-FFF2-40B4-BE49-F238E27FC236}">
                <a16:creationId xmlns:a16="http://schemas.microsoft.com/office/drawing/2014/main" id="{D25A3CAD-2ED9-4CC4-AC5F-E449BB76427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78374" y="751771"/>
            <a:ext cx="8877760" cy="6064783"/>
          </a:xfrm>
        </p:spPr>
      </p:pic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1225" y="5823285"/>
            <a:ext cx="2639323" cy="610204"/>
          </a:xfrm>
        </p:spPr>
        <p:txBody>
          <a:bodyPr rtlCol="0"/>
          <a:lstStyle/>
          <a:p>
            <a:pPr rtl="0"/>
            <a:r>
              <a:rPr lang="ru-RU" dirty="0"/>
              <a:t>7</a:t>
            </a:r>
            <a:r>
              <a:rPr lang="ru-RU" dirty="0" smtClean="0"/>
              <a:t> «Г» КЛАСС</a:t>
            </a:r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7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0815">
            <a:off x="9941743" y="2193272"/>
            <a:ext cx="1982947" cy="14872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42435">
            <a:off x="4441500" y="4188558"/>
            <a:ext cx="2013858" cy="26851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40236">
            <a:off x="5855097" y="2304910"/>
            <a:ext cx="2485559" cy="18641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85884">
            <a:off x="3799240" y="2285214"/>
            <a:ext cx="2048090" cy="27307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72489">
            <a:off x="9979594" y="784193"/>
            <a:ext cx="1481007" cy="19746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92687">
            <a:off x="7684456" y="1802639"/>
            <a:ext cx="2682622" cy="201196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5916">
            <a:off x="8495878" y="3788449"/>
            <a:ext cx="1663699" cy="221826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21302">
            <a:off x="6649650" y="4076941"/>
            <a:ext cx="1982993" cy="264399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23787">
            <a:off x="9725868" y="4553519"/>
            <a:ext cx="1770258" cy="23603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1143">
            <a:off x="9933417" y="3542008"/>
            <a:ext cx="2189581" cy="164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1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3491" y="5286896"/>
            <a:ext cx="8129847" cy="1371600"/>
          </a:xfrm>
        </p:spPr>
        <p:txBody>
          <a:bodyPr rtlCol="0">
            <a:normAutofit fontScale="90000"/>
          </a:bodyPr>
          <a:lstStyle/>
          <a:p>
            <a:pPr algn="ctr" fontAlgn="base"/>
            <a:r>
              <a:rPr lang="ru-RU" dirty="0" smtClean="0"/>
              <a:t> </a:t>
            </a:r>
            <a:r>
              <a:rPr lang="ru-RU" sz="2800" dirty="0"/>
              <a:t>Первая вожатская практика: проведение активной переменки для учеников второго класса.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t>8</a:t>
            </a:fld>
            <a:endParaRPr lang="ru-RU"/>
          </a:p>
        </p:txBody>
      </p:sp>
      <p:pic>
        <p:nvPicPr>
          <p:cNvPr id="9" name="Рисунок 8"/>
          <p:cNvPicPr/>
          <p:nvPr/>
        </p:nvPicPr>
        <p:blipFill>
          <a:blip r:embed="rId3"/>
          <a:stretch>
            <a:fillRect/>
          </a:stretch>
        </p:blipFill>
        <p:spPr>
          <a:xfrm>
            <a:off x="2732326" y="387276"/>
            <a:ext cx="6293340" cy="459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7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-232681" y="463712"/>
            <a:ext cx="5199660" cy="1284446"/>
          </a:xfrm>
        </p:spPr>
        <p:txBody>
          <a:bodyPr rtlCol="0">
            <a:normAutofit/>
          </a:bodyPr>
          <a:lstStyle/>
          <a:p>
            <a:pPr algn="ctr"/>
            <a:r>
              <a:rPr lang="ru-RU" dirty="0"/>
              <a:t>Урок в будущее</a:t>
            </a:r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6587D558-5792-4FF7-9111-65F4C874C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9699" y="2517288"/>
            <a:ext cx="4740169" cy="1290919"/>
          </a:xfrm>
        </p:spPr>
        <p:txBody>
          <a:bodyPr rtlCol="0">
            <a:normAutofit/>
          </a:bodyPr>
          <a:lstStyle/>
          <a:p>
            <a:r>
              <a:rPr lang="ru-RU" dirty="0"/>
              <a:t>с педагогом-психологом начальных </a:t>
            </a:r>
            <a:r>
              <a:rPr lang="ru-RU" dirty="0" smtClean="0"/>
              <a:t>классов </a:t>
            </a:r>
          </a:p>
          <a:p>
            <a:r>
              <a:rPr lang="ru-RU" dirty="0" err="1" smtClean="0"/>
              <a:t>Садиковой</a:t>
            </a:r>
            <a:r>
              <a:rPr lang="ru-RU" dirty="0" smtClean="0"/>
              <a:t> </a:t>
            </a:r>
            <a:r>
              <a:rPr lang="ru-RU" dirty="0"/>
              <a:t>Гульнарой </a:t>
            </a:r>
            <a:r>
              <a:rPr lang="ru-RU" dirty="0" err="1"/>
              <a:t>Фирдусовной</a:t>
            </a:r>
            <a:r>
              <a:rPr lang="ru-RU" dirty="0" smtClean="0"/>
              <a:t>,</a:t>
            </a:r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FE58025A-9737-434D-AE90-0CC9E79902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367" y="3808207"/>
            <a:ext cx="4948518" cy="2667897"/>
          </a:xfrm>
        </p:spPr>
        <p:txBody>
          <a:bodyPr rtlCol="0">
            <a:normAutofit/>
          </a:bodyPr>
          <a:lstStyle/>
          <a:p>
            <a:pPr marL="0" lvl="0" indent="0">
              <a:buNone/>
            </a:pPr>
            <a:r>
              <a:rPr lang="ru-RU" sz="2400" dirty="0" smtClean="0"/>
              <a:t>где </a:t>
            </a:r>
            <a:r>
              <a:rPr lang="ru-RU" sz="2400" dirty="0"/>
              <a:t>она поделилась своим большим опытом с ребятами из педагогического класса и их учителями и провела интересный тренинг «Что значит быть современным педагогом?» </a:t>
            </a:r>
          </a:p>
          <a:p>
            <a:pPr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smtClean="0"/>
              <a:pPr rtl="0"/>
              <a:t>9</a:t>
            </a:fld>
            <a:endParaRPr lang="ru-RU"/>
          </a:p>
        </p:txBody>
      </p:sp>
      <p:pic>
        <p:nvPicPr>
          <p:cNvPr id="12" name="Рисунок 11" descr="C:\Users\Comp\Documents\школа\photo_5415697269560296854_y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7711">
            <a:off x="8102874" y="3051001"/>
            <a:ext cx="2288493" cy="2615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Comp\Documents\школа\photo_5415697269560296874_y (1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2003">
            <a:off x="6864313" y="426102"/>
            <a:ext cx="3654703" cy="27951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140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490_TF66931380" id="{DC75C98B-783C-4255-87B5-0120853E11B3}" vid="{F1DCB6F4-F218-4B29-83D3-19569F209179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2F2E390-9EA7-455D-AC1E-A444746248A2}">
  <ds:schemaRefs>
    <ds:schemaRef ds:uri="http://www.w3.org/XML/1998/namespace"/>
    <ds:schemaRef ds:uri="71af3243-3dd4-4a8d-8c0d-dd76da1f02a5"/>
    <ds:schemaRef ds:uri="16c05727-aa75-4e4a-9b5f-8a80a1165891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3EDE487-EF5C-4E3A-89EA-C4A4C06ADA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CE4DFFA-4044-499B-B253-CECDC4E80F8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для начальной школы</Template>
  <TotalTime>0</TotalTime>
  <Words>457</Words>
  <Application>Microsoft Office PowerPoint</Application>
  <PresentationFormat>Широкоэкранный</PresentationFormat>
  <Paragraphs>90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Comic Sans MS</vt:lpstr>
      <vt:lpstr>Franklin Gothic Book</vt:lpstr>
      <vt:lpstr>Times New Roman</vt:lpstr>
      <vt:lpstr>Тема Office</vt:lpstr>
      <vt:lpstr>Педагогический класс</vt:lpstr>
      <vt:lpstr>Знакомство с участниками кружка «Педагогический класс».  Проведение квеста  посвященного Дню учителя </vt:lpstr>
      <vt:lpstr>ПОСВЯЩЕНИЕ</vt:lpstr>
      <vt:lpstr>Проведение мастер-класса, организованном педагогом-психологом лицея Юнусовой Миляшой Искандеровной по написанию эссе «Современная школа». </vt:lpstr>
      <vt:lpstr>Интересные уроки</vt:lpstr>
      <vt:lpstr>Посещение психологического тренинга по развитию коммуникативных навыков будущих педагогов, организованного педагогом-психологом лицея Рахмангуловой Гузяль Салимжановной и Юнусовой Миляушой Искандеровной.   </vt:lpstr>
      <vt:lpstr> Конкурс рисунков «Я в роли будущего учителя» среди 7 класса. </vt:lpstr>
      <vt:lpstr> Первая вожатская практика: проведение активной переменки для учеников второго класса.    </vt:lpstr>
      <vt:lpstr>Урок в будущее</vt:lpstr>
      <vt:lpstr>Подготовка газеты от педагогического класса: работа кипит полным ходом  </vt:lpstr>
      <vt:lpstr> Участие в мастер – классе по развитию компьютерных навыков школьников на тему «Правила безопасности в социальных сетях», который провела специалист ЭВТ Зарипова Гулия Галимулловна.   </vt:lpstr>
      <vt:lpstr> Прошли групповые занятия социально-психологического тренинга </vt:lpstr>
      <vt:lpstr>Интересные уроки</vt:lpstr>
      <vt:lpstr>Прошла защита проектов  «Я в роли молодого учителя» </vt:lpstr>
      <vt:lpstr>В стенах лицея прошло очередное родительское собрание для родителей учащихся Педагогических классов на тему:</vt:lpstr>
      <vt:lpstr>Интересные уроки</vt:lpstr>
      <vt:lpstr>С учащимися провели беседу на тему: «Принципы и методики планирования работы», обсудили будущие стратегии, пожелания, а также помогли ответить некоторым ученикам на волнующие их вопросы, которые возникли в процессе проекта Педагогический класс.   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2023-05-18T06:05:43Z</dcterms:created>
  <dcterms:modified xsi:type="dcterms:W3CDTF">2023-05-22T05:54:54Z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